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</p:sldIdLst>
  <p:sldSz cx="9144000" cy="6858000" type="screen4x3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99A77-828A-4B76-A3AC-B369D123CE08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A5562-8561-4EA9-9E26-A46D52F7D7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17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71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6213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158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70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098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252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526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954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A5562-8561-4EA9-9E26-A46D52F7D78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93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C669-26F1-4B84-9C07-3E1716B7B9B8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C1B4-2D9E-406D-B28C-6FFFB81F6A6D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BED8-5353-4D49-B1D3-0CC11997408E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33B-85E5-44E7-941F-20A900618F3B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24D0-1058-4A40-A2DF-A9F8F0FB5D58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200A-2096-4FE0-86D3-F53F25FD9763}" type="datetime1">
              <a:rPr lang="fr-FR" smtClean="0"/>
              <a:t>28/02/2017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74D0-2D92-498A-B864-4D88E382B122}" type="datetime1">
              <a:rPr lang="fr-FR" smtClean="0"/>
              <a:t>28/02/2017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2342-663D-4A1A-A878-197EBE273528}" type="datetime1">
              <a:rPr lang="fr-FR" smtClean="0"/>
              <a:t>28/02/2017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3C79-48BA-42E6-B5D2-0A6339158A59}" type="datetime1">
              <a:rPr lang="fr-FR" smtClean="0"/>
              <a:t>28/02/2017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ECAFD-93FA-4932-94F7-6C1920CA060A}" type="datetime1">
              <a:rPr lang="fr-FR" smtClean="0"/>
              <a:t>28/02/2017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ED2C-127E-4ED1-93A1-43A503B3B4AF}" type="datetime1">
              <a:rPr lang="fr-FR" smtClean="0"/>
              <a:t>28/02/2017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2EB7D55-FE5F-4602-AE98-1BAB2F24EE11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916E533-08DB-41C4-9228-705C48205108}" type="datetime1">
              <a:rPr lang="fr-FR" smtClean="0"/>
              <a:t>28/02/2017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EZSIa4TzF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g"/><Relationship Id="rId4" Type="http://schemas.openxmlformats.org/officeDocument/2006/relationships/hyperlink" Target="https://www.youtube.com/watch?v=b70UeIGFS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Proposer, déployer et assurer la diffusion des procédures RH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14AE-551A-420E-B82A-B89D1EB6B1EE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203848" y="6381328"/>
            <a:ext cx="2895600" cy="365125"/>
          </a:xfrm>
        </p:spPr>
        <p:txBody>
          <a:bodyPr/>
          <a:lstStyle/>
          <a:p>
            <a:r>
              <a:rPr lang="fr-FR" dirty="0" smtClean="0"/>
              <a:t>Julie MASSOT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78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539552" y="188640"/>
            <a:ext cx="7547992" cy="864096"/>
          </a:xfrm>
        </p:spPr>
        <p:txBody>
          <a:bodyPr/>
          <a:lstStyle/>
          <a:p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980728"/>
            <a:ext cx="7620000" cy="4800600"/>
          </a:xfrm>
        </p:spPr>
        <p:txBody>
          <a:bodyPr/>
          <a:lstStyle/>
          <a:p>
            <a:r>
              <a:rPr lang="fr-FR" dirty="0" smtClean="0"/>
              <a:t>Une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 d’information </a:t>
            </a:r>
            <a:r>
              <a:rPr lang="fr-FR" dirty="0" smtClean="0"/>
              <a:t>ou </a:t>
            </a:r>
            <a:r>
              <a:rPr lang="fr-FR" b="1" dirty="0" smtClean="0"/>
              <a:t>interne</a:t>
            </a:r>
            <a:r>
              <a:rPr lang="fr-FR" dirty="0" smtClean="0"/>
              <a:t> est un document d’ordre général dans le but d’informer les salariés d’un évènement sans attendre de leur part un retour.</a:t>
            </a:r>
          </a:p>
          <a:p>
            <a:r>
              <a:rPr lang="fr-FR" dirty="0" smtClean="0"/>
              <a:t>Une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 de service </a:t>
            </a:r>
            <a:r>
              <a:rPr lang="fr-FR" dirty="0" smtClean="0"/>
              <a:t>est rédigée pour informer les salariés qu’ils sont dans l’obligation de faire quelque chose ou de ne pas faire.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Une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procédure</a:t>
            </a:r>
            <a:r>
              <a:rPr lang="fr-FR" dirty="0"/>
              <a:t> est une suite d’opérations effectuées afin d’atteindre un résultat déterminé. Il faudra toujours définir les acteurs, la date de prise d’effet, de mise à jour et de création ainsi que le nom de l’auteur.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33B-85E5-44E7-941F-20A900618F3B}" type="datetime1">
              <a:rPr lang="fr-FR" smtClean="0"/>
              <a:t>28/02/2017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2</a:t>
            </a:fld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3" y="4699084"/>
            <a:ext cx="1909049" cy="1746577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178107"/>
            <a:ext cx="2411336" cy="2424231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4542408"/>
            <a:ext cx="1656184" cy="205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76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élaborer une procédure?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988840"/>
            <a:ext cx="7620000" cy="4800600"/>
          </a:xfrm>
        </p:spPr>
        <p:txBody>
          <a:bodyPr/>
          <a:lstStyle/>
          <a:p>
            <a:r>
              <a:rPr lang="fr-FR" dirty="0" smtClean="0"/>
              <a:t>Lister les étapes dans l’ordre chronologique</a:t>
            </a:r>
          </a:p>
          <a:p>
            <a:r>
              <a:rPr lang="fr-FR" dirty="0" smtClean="0"/>
              <a:t>Pour chaque étape lister les opérations nécessaires</a:t>
            </a:r>
          </a:p>
          <a:p>
            <a:r>
              <a:rPr lang="fr-FR" dirty="0" smtClean="0"/>
              <a:t>Détailler chaque opération (en reprenant le QQQOCCP par exemple)</a:t>
            </a:r>
          </a:p>
          <a:p>
            <a:r>
              <a:rPr lang="fr-FR" dirty="0" smtClean="0"/>
              <a:t>Rédiger la procédure</a:t>
            </a:r>
          </a:p>
          <a:p>
            <a:r>
              <a:rPr lang="fr-FR" dirty="0" smtClean="0"/>
              <a:t>Mettre en forme la procédure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33B-85E5-44E7-941F-20A900618F3B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3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84984"/>
            <a:ext cx="2705472" cy="291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la rédaction de la procédure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s’appuyant sur les étapes précédemment citées il faudra écrire en construisant des phrases complètes à partir des mentions lister dans un tableau.</a:t>
            </a:r>
          </a:p>
          <a:p>
            <a:r>
              <a:rPr lang="fr-FR" dirty="0" smtClean="0"/>
              <a:t>Il est impératif de soigner sa rédaction en faisant des phrases simples dans un style direct et un vocabulaire adapté au destinataire.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33B-85E5-44E7-941F-20A900618F3B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4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789040"/>
            <a:ext cx="3441700" cy="256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01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la mise en forme de la procédure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Deux présentations sont couramment utilisées bien que non exhaustives: le tableau et l’ordinogramme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33B-85E5-44E7-941F-20A900618F3B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911785"/>
              </p:ext>
            </p:extLst>
          </p:nvPr>
        </p:nvGraphicFramePr>
        <p:xfrm>
          <a:off x="1043608" y="2492896"/>
          <a:ext cx="609600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COMPARAISON DES 2 FORMES DE PROCEDURE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TABLEAU</a:t>
                      </a:r>
                      <a:endParaRPr lang="fr-FR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ORDINOGRAMME</a:t>
                      </a:r>
                      <a:endParaRPr lang="fr-FR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Détaille les opérations et les rend plus explicites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Permet une vue d’ensemble et d’identifier les différents mécanismes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C’est au schéma de s’adapter à la procédure et non l’inverse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L’utilisation de verbes d’action pour chacune</a:t>
                      </a:r>
                      <a:r>
                        <a:rPr lang="fr-FR" baseline="0" dirty="0" smtClean="0"/>
                        <a:t> des étapes est primordiale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Rédiger un titre explicite permet de se renseigner immédiatement sur la nature et l’étendue de la procédure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59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Normes pour construire un ordinogramme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33B-85E5-44E7-941F-20A900618F3B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6</a:t>
            </a:fld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899592" y="177281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Losange 7"/>
          <p:cNvSpPr/>
          <p:nvPr/>
        </p:nvSpPr>
        <p:spPr>
          <a:xfrm>
            <a:off x="935596" y="2858452"/>
            <a:ext cx="1656184" cy="86409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007604" y="4077072"/>
            <a:ext cx="15121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1115616" y="5229200"/>
            <a:ext cx="1368152" cy="1440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1079612" y="5949280"/>
            <a:ext cx="1404156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069202" y="185371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S’utilise pour marquer le début et la fin de la procédure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3150580" y="3105834"/>
            <a:ext cx="322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S’utilise pour le questionnement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150580" y="4113946"/>
            <a:ext cx="3221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S’utilise pour le déroulement des opérations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150580" y="4978042"/>
            <a:ext cx="3221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S’utilise pour l’enchainement des opérations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150580" y="5626114"/>
            <a:ext cx="3221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S’utilise pour l’itération (retour sur actions précédentes)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8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mettre en œuvre une procédure?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7620000" cy="4800600"/>
          </a:xfrm>
        </p:spPr>
        <p:txBody>
          <a:bodyPr/>
          <a:lstStyle/>
          <a:p>
            <a:r>
              <a:rPr lang="fr-FR" dirty="0" smtClean="0"/>
              <a:t>Validation par le hiérarchique</a:t>
            </a:r>
          </a:p>
          <a:p>
            <a:r>
              <a:rPr lang="fr-FR" dirty="0" smtClean="0"/>
              <a:t>Planification de la mise en œuvre à déterminer</a:t>
            </a:r>
          </a:p>
          <a:p>
            <a:r>
              <a:rPr lang="fr-FR" dirty="0" smtClean="0"/>
              <a:t>Phase de test possible sur un panel de personnes qui pourraient apporter leurs commentaires via un questionnaire, une réunion…</a:t>
            </a:r>
          </a:p>
          <a:p>
            <a:r>
              <a:rPr lang="fr-FR" dirty="0" smtClean="0"/>
              <a:t>Diffusion possible par plusieurs moyens: réunion, note d’information, formation, démonstration…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33B-85E5-44E7-941F-20A900618F3B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7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outils associés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7620000" cy="54006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fr-FR" dirty="0" smtClean="0"/>
              <a:t>Une procédure peut nécessité la construction de documents annexes tels que:</a:t>
            </a:r>
          </a:p>
          <a:p>
            <a:pPr lvl="1"/>
            <a:r>
              <a:rPr lang="fr-FR" dirty="0" smtClean="0"/>
              <a:t>Un formulaire</a:t>
            </a:r>
          </a:p>
          <a:p>
            <a:pPr lvl="1"/>
            <a:r>
              <a:rPr lang="fr-FR" dirty="0" smtClean="0"/>
              <a:t>Une liste de contrôle</a:t>
            </a:r>
          </a:p>
          <a:p>
            <a:pPr lvl="1"/>
            <a:r>
              <a:rPr lang="fr-FR" dirty="0" smtClean="0"/>
              <a:t>Un planning</a:t>
            </a:r>
          </a:p>
          <a:p>
            <a:pPr lvl="1"/>
            <a:r>
              <a:rPr lang="fr-FR" dirty="0" smtClean="0"/>
              <a:t>Un échéancier</a:t>
            </a:r>
          </a:p>
          <a:p>
            <a:pPr lvl="1"/>
            <a:r>
              <a:rPr lang="fr-FR" dirty="0" smtClean="0"/>
              <a:t>Un tableau de suivi</a:t>
            </a:r>
          </a:p>
          <a:p>
            <a:pPr lvl="1"/>
            <a:r>
              <a:rPr lang="fr-FR" dirty="0" smtClean="0"/>
              <a:t>Un questionnaire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r>
              <a:rPr lang="fr-FR" b="1" dirty="0" smtClean="0"/>
              <a:t>NB: </a:t>
            </a:r>
            <a:r>
              <a:rPr lang="fr-FR" dirty="0" smtClean="0"/>
              <a:t>chaque outil comportera des mentions incontournables:</a:t>
            </a:r>
          </a:p>
          <a:p>
            <a:pPr lvl="2">
              <a:buFontTx/>
              <a:buChar char="-"/>
            </a:pPr>
            <a:r>
              <a:rPr lang="fr-FR" dirty="0" smtClean="0"/>
              <a:t>Un titre</a:t>
            </a:r>
          </a:p>
          <a:p>
            <a:pPr lvl="2">
              <a:buFontTx/>
              <a:buChar char="-"/>
            </a:pPr>
            <a:r>
              <a:rPr lang="fr-FR" dirty="0" smtClean="0"/>
              <a:t>Un nom ou initiales émetteur</a:t>
            </a:r>
          </a:p>
          <a:p>
            <a:pPr lvl="2">
              <a:buFontTx/>
              <a:buChar char="-"/>
            </a:pPr>
            <a:r>
              <a:rPr lang="fr-FR" dirty="0" smtClean="0"/>
              <a:t>Une date de production</a:t>
            </a:r>
          </a:p>
          <a:p>
            <a:pPr lvl="2">
              <a:buFontTx/>
              <a:buChar char="-"/>
            </a:pPr>
            <a:r>
              <a:rPr lang="fr-FR" dirty="0" smtClean="0"/>
              <a:t>Un numéro associé à la procédure</a:t>
            </a:r>
          </a:p>
          <a:p>
            <a:pPr marL="777240" lvl="2" indent="0">
              <a:buNone/>
            </a:pPr>
            <a:r>
              <a:rPr lang="fr-FR" dirty="0" smtClean="0"/>
              <a:t>Mais aussi:</a:t>
            </a:r>
          </a:p>
          <a:p>
            <a:pPr lvl="2">
              <a:buFontTx/>
              <a:buChar char="-"/>
            </a:pPr>
            <a:r>
              <a:rPr lang="fr-FR" dirty="0" smtClean="0"/>
              <a:t>Le nom ou logo de l’entreprise</a:t>
            </a:r>
          </a:p>
          <a:p>
            <a:pPr lvl="2">
              <a:buFontTx/>
              <a:buChar char="-"/>
            </a:pPr>
            <a:r>
              <a:rPr lang="fr-FR" dirty="0" smtClean="0"/>
              <a:t>Le service émetteur </a:t>
            </a:r>
          </a:p>
          <a:p>
            <a:pPr lvl="2">
              <a:buFontTx/>
              <a:buChar char="-"/>
            </a:pPr>
            <a:r>
              <a:rPr lang="fr-FR" dirty="0" smtClean="0"/>
              <a:t>Le numéro de document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33B-85E5-44E7-941F-20A900618F3B}" type="datetime1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10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A04B-DF88-452B-8605-1A8B066EF275}" type="datetime1">
              <a:rPr lang="fr-FR" smtClean="0"/>
              <a:t>28/02/2017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MASSOT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7D55-FE5F-4602-AE98-1BAB2F24EE11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4488733" y="1556792"/>
            <a:ext cx="3744416" cy="30694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000" b="1" u="sng" dirty="0" smtClean="0"/>
              <a:t>Procédure: </a:t>
            </a:r>
            <a:r>
              <a:rPr lang="fr-FR" sz="3000" b="1" u="sng" dirty="0"/>
              <a:t>tenue de travail obligatoire</a:t>
            </a:r>
          </a:p>
          <a:p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www.youtube.com/watch?v=RCpe_56zHy4</a:t>
            </a:r>
          </a:p>
          <a:p>
            <a:r>
              <a:rPr lang="fr-FR" dirty="0" smtClean="0">
                <a:hlinkClick r:id="rId3"/>
              </a:rPr>
              <a:t>https</a:t>
            </a:r>
            <a:r>
              <a:rPr lang="fr-FR" dirty="0">
                <a:hlinkClick r:id="rId3"/>
              </a:rPr>
              <a:t>://</a:t>
            </a:r>
            <a:r>
              <a:rPr lang="fr-FR" dirty="0" smtClean="0">
                <a:hlinkClick r:id="rId3"/>
              </a:rPr>
              <a:t>www.youtube.com/watch?v=MEZSIa4TzF8</a:t>
            </a:r>
            <a:endParaRPr lang="fr-FR" dirty="0"/>
          </a:p>
          <a:p>
            <a:r>
              <a:rPr lang="fr-FR" dirty="0" smtClean="0">
                <a:hlinkClick r:id="rId4"/>
              </a:rPr>
              <a:t>https</a:t>
            </a:r>
            <a:r>
              <a:rPr lang="fr-FR" dirty="0">
                <a:hlinkClick r:id="rId4"/>
              </a:rPr>
              <a:t>://</a:t>
            </a:r>
            <a:r>
              <a:rPr lang="fr-FR" dirty="0" smtClean="0">
                <a:hlinkClick r:id="rId4"/>
              </a:rPr>
              <a:t>www.youtube.com/watch?v=b70UeIGFSco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.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059094"/>
            <a:ext cx="4369572" cy="164324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07504" y="44623"/>
            <a:ext cx="417646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Consigne</a:t>
            </a:r>
            <a:r>
              <a:rPr lang="fr-FR" u="sng" dirty="0" smtClean="0"/>
              <a:t>:</a:t>
            </a:r>
          </a:p>
          <a:p>
            <a:r>
              <a:rPr lang="fr-FR" dirty="0" smtClean="0"/>
              <a:t>1) Formez des groupes de 3 ou 4 personnes puis répondez aux questions suivantes, après avoir vu ces trois vidéos: </a:t>
            </a:r>
          </a:p>
          <a:p>
            <a:pPr>
              <a:buFont typeface="Wingdings" pitchFamily="2" charset="2"/>
              <a:buChar char="§"/>
            </a:pPr>
            <a:r>
              <a:rPr lang="fr-FR" sz="1600" dirty="0" smtClean="0"/>
              <a:t>L’employeur est-il libre d’imposer une tenue au travail et dans quelles conditions? Justifiez votre réponse.</a:t>
            </a:r>
          </a:p>
          <a:p>
            <a:pPr>
              <a:buFont typeface="Wingdings" pitchFamily="2" charset="2"/>
              <a:buChar char="§"/>
            </a:pPr>
            <a:r>
              <a:rPr lang="fr-FR" sz="1600" dirty="0" smtClean="0"/>
              <a:t>Que faut il prévoir lors de la mise en place d’une tenue imposée au travail? </a:t>
            </a:r>
          </a:p>
          <a:p>
            <a:pPr>
              <a:buFont typeface="Wingdings" pitchFamily="2" charset="2"/>
              <a:buChar char="§"/>
            </a:pPr>
            <a:r>
              <a:rPr lang="fr-FR" sz="1600" dirty="0" smtClean="0"/>
              <a:t>Sous quelle forme peut on rédiger une procédure sur ce thème? </a:t>
            </a:r>
          </a:p>
          <a:p>
            <a:pPr>
              <a:buFont typeface="Wingdings" pitchFamily="2" charset="2"/>
              <a:buChar char="§"/>
            </a:pPr>
            <a:r>
              <a:rPr lang="fr-FR" sz="1600" dirty="0" smtClean="0"/>
              <a:t>En </a:t>
            </a:r>
            <a:r>
              <a:rPr lang="fr-FR" sz="1600" dirty="0" smtClean="0"/>
              <a:t>2017, </a:t>
            </a:r>
            <a:r>
              <a:rPr lang="fr-FR" sz="1600" dirty="0" smtClean="0"/>
              <a:t>quel système de procédure , note de service, interne… pensez vous le plus adapté? Argumentez et illustrez si possible vos réponses.</a:t>
            </a:r>
          </a:p>
          <a:p>
            <a:endParaRPr lang="fr-FR" sz="1600" dirty="0" smtClean="0"/>
          </a:p>
          <a:p>
            <a:r>
              <a:rPr lang="fr-FR" dirty="0" smtClean="0"/>
              <a:t>2) Ensuite, proposez une ébauche de procédure sur la tenue obligatoire en entreprise dans le domaine du commerce de détail à destination des conseillers clientèle et indiquez si des outils supplémentaires seraient nécessaires, </a:t>
            </a:r>
          </a:p>
          <a:p>
            <a:r>
              <a:rPr lang="fr-FR" dirty="0" smtClean="0"/>
              <a:t>et si oui lesquels??</a:t>
            </a:r>
          </a:p>
          <a:p>
            <a:endParaRPr lang="fr-FR" dirty="0" smtClean="0"/>
          </a:p>
          <a:p>
            <a:r>
              <a:rPr lang="fr-FR" dirty="0" smtClean="0"/>
              <a:t>3) En regroupement nous partagerons sous forme d’échange vos réponses.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 rot="1036830">
            <a:off x="4703005" y="740719"/>
            <a:ext cx="36009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EXERCICE D’APPLICATION</a:t>
            </a:r>
            <a:endParaRPr lang="fr-FR" sz="25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15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301</TotalTime>
  <Words>660</Words>
  <Application>Microsoft Office PowerPoint</Application>
  <PresentationFormat>Affichage à l'écran (4:3)</PresentationFormat>
  <Paragraphs>106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Contiguïté</vt:lpstr>
      <vt:lpstr>Proposer, déployer et assurer la diffusion des procédures RH</vt:lpstr>
      <vt:lpstr>Définition</vt:lpstr>
      <vt:lpstr>Comment élaborer une procédure?</vt:lpstr>
      <vt:lpstr>Zoom sur la rédaction de la procédure</vt:lpstr>
      <vt:lpstr>Zoom sur la mise en forme de la procédure</vt:lpstr>
      <vt:lpstr>Normes pour construire un ordinogramme</vt:lpstr>
      <vt:lpstr>Comment mettre en œuvre une procédure?</vt:lpstr>
      <vt:lpstr>Les outils associés</vt:lpstr>
      <vt:lpstr>Présentation PowerPoint</vt:lpstr>
    </vt:vector>
  </TitlesOfParts>
  <Company>AFPA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procédures RH</dc:title>
  <dc:creator>Massot Julie</dc:creator>
  <cp:lastModifiedBy>Massot Julie</cp:lastModifiedBy>
  <cp:revision>25</cp:revision>
  <cp:lastPrinted>2016-10-05T10:08:42Z</cp:lastPrinted>
  <dcterms:created xsi:type="dcterms:W3CDTF">2016-09-29T09:45:33Z</dcterms:created>
  <dcterms:modified xsi:type="dcterms:W3CDTF">2017-02-28T09:32:47Z</dcterms:modified>
</cp:coreProperties>
</file>